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"/>
  </p:notesMasterIdLst>
  <p:sldIdLst>
    <p:sldId id="287" r:id="rId2"/>
    <p:sldId id="31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FF"/>
    <a:srgbClr val="FFCC00"/>
    <a:srgbClr val="FFFF00"/>
    <a:srgbClr val="FF00FF"/>
    <a:srgbClr val="00FF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6482" autoAdjust="0"/>
  </p:normalViewPr>
  <p:slideViewPr>
    <p:cSldViewPr>
      <p:cViewPr>
        <p:scale>
          <a:sx n="84" d="100"/>
          <a:sy n="84" d="100"/>
        </p:scale>
        <p:origin x="-7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93184A-B19B-4B8E-9E7D-76FD5B3FD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30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36DA-9EC8-4C5D-A819-DF8025DE5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9E66-8862-4318-8FCC-B36EF010F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C687D-0553-4E8F-B50D-778393E69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B706-0ACD-40B3-AB95-4E5D869ED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FF5-42FE-4857-86A7-726EDF73F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D136D-F7F6-4687-8AF5-8DD3B44F6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1B0E-0D36-48F6-8B83-9FB9BC865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4DDC-3877-46A6-ADFA-63D64A866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24B9-7C0C-4B4F-82A6-2E812FE33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4967-73EE-4A75-A827-47B02327E0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D9CE-F701-461C-B89C-FFB430199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4892-885C-4952-AB7F-4033DB814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4B3E-777B-4A0F-8CA0-7C90F9FFF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84AC6-BBE4-40F9-8123-1EEF9B763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B09E-6C07-4E8D-8FFB-2A03C4B2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1A3E-06ED-4858-9E95-C47F753CD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1E95-6F33-49A8-81B6-573098CE3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styly předlohy textu.</a:t>
            </a:r>
          </a:p>
          <a:p>
            <a:pPr lvl="1"/>
            <a:r>
              <a:rPr lang="en-US" altLang="en-US" smtClean="0"/>
              <a:t>Druhá úroveň</a:t>
            </a:r>
          </a:p>
          <a:p>
            <a:pPr lvl="2"/>
            <a:r>
              <a:rPr lang="en-US" altLang="en-US" smtClean="0"/>
              <a:t>Třetí úroveň</a:t>
            </a:r>
          </a:p>
          <a:p>
            <a:pPr lvl="3"/>
            <a:r>
              <a:rPr lang="en-US" altLang="en-US" smtClean="0"/>
              <a:t>Čtvrtá úroveň</a:t>
            </a:r>
          </a:p>
          <a:p>
            <a:pPr lvl="4"/>
            <a:r>
              <a:rPr lang="en-US" altLang="en-US" smtClean="0"/>
              <a:t>Pátá úroveň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DD9C3A3-A5F7-4232-B253-D7CE55098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93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 userDrawn="1"/>
        </p:nvSpPr>
        <p:spPr bwMode="auto">
          <a:xfrm>
            <a:off x="395288" y="6092825"/>
            <a:ext cx="83534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rivanek@mff.c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Po</a:t>
            </a:r>
            <a:r>
              <a:rPr lang="cs-CZ" b="1" dirty="0" smtClean="0"/>
              <a:t>čítačová grafika III </a:t>
            </a:r>
            <a:br>
              <a:rPr lang="cs-CZ" b="1" dirty="0" smtClean="0"/>
            </a:br>
            <a:r>
              <a:rPr lang="en-US" b="1" dirty="0" smtClean="0"/>
              <a:t>Monte Carlo </a:t>
            </a:r>
            <a:r>
              <a:rPr lang="cs-CZ" b="1" dirty="0" err="1" smtClean="0"/>
              <a:t>estimátory</a:t>
            </a:r>
            <a:r>
              <a:rPr lang="en-US" b="1" dirty="0" smtClean="0"/>
              <a:t> </a:t>
            </a:r>
            <a:r>
              <a:rPr lang="en-US" b="1" dirty="0" smtClean="0"/>
              <a:t>– </a:t>
            </a:r>
            <a:r>
              <a:rPr lang="cs-CZ" b="1" dirty="0" smtClean="0"/>
              <a:t>Cvičení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2130896"/>
          </a:xfrm>
        </p:spPr>
        <p:txBody>
          <a:bodyPr/>
          <a:lstStyle/>
          <a:p>
            <a:pPr eaLnBrk="1" hangingPunct="1"/>
            <a:r>
              <a:rPr lang="cs-CZ" sz="2000" dirty="0" smtClean="0"/>
              <a:t>Jaroslav Křivánek, MFF UK</a:t>
            </a:r>
          </a:p>
          <a:p>
            <a:pPr eaLnBrk="1" hangingPunct="1"/>
            <a:r>
              <a:rPr lang="en-US" sz="2000" dirty="0" smtClean="0">
                <a:hlinkClick r:id="rId2"/>
              </a:rPr>
              <a:t>Jaroslav.Krivanek@mff.cuni.cz</a:t>
            </a:r>
            <a:endParaRPr lang="cs-CZ" sz="2000" dirty="0" smtClean="0"/>
          </a:p>
          <a:p>
            <a:pPr eaLnBrk="1" hangingPunct="1"/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Konstrukce estimátorů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Uvažujte funkci  </a:t>
            </a:r>
            <a:r>
              <a:rPr lang="cs-CZ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sin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intervalu</a:t>
            </a:r>
            <a:r>
              <a:rPr lang="en-US" dirty="0" smtClean="0"/>
              <a:t> [0,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/2].</a:t>
            </a:r>
            <a:r>
              <a:rPr lang="cs-CZ" dirty="0" smtClean="0"/>
              <a:t> Zkonstruujte primární </a:t>
            </a:r>
            <a:r>
              <a:rPr lang="cs-CZ" dirty="0" err="1" smtClean="0"/>
              <a:t>estimátory</a:t>
            </a:r>
            <a:r>
              <a:rPr lang="cs-CZ" dirty="0" smtClean="0"/>
              <a:t> pro odhad integrálu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za použití vzorků z</a:t>
            </a:r>
            <a:br>
              <a:rPr lang="cs-CZ" dirty="0" smtClean="0"/>
            </a:br>
            <a:r>
              <a:rPr lang="cs-CZ" dirty="0" smtClean="0"/>
              <a:t>	a</a:t>
            </a:r>
            <a:r>
              <a:rPr lang="en-US" dirty="0" smtClean="0"/>
              <a:t>) </a:t>
            </a:r>
            <a:r>
              <a:rPr lang="cs-CZ" dirty="0" smtClean="0"/>
              <a:t>uniformního rozdělení na intervalu </a:t>
            </a:r>
            <a:r>
              <a:rPr lang="en-US" dirty="0" smtClean="0"/>
              <a:t>[</a:t>
            </a:r>
            <a:r>
              <a:rPr lang="en-US" dirty="0"/>
              <a:t>0, </a:t>
            </a:r>
            <a:r>
              <a:rPr lang="en-US" dirty="0">
                <a:latin typeface="Symbol" pitchFamily="18" charset="2"/>
              </a:rPr>
              <a:t>p</a:t>
            </a:r>
            <a:r>
              <a:rPr lang="en-US" dirty="0"/>
              <a:t>/2</a:t>
            </a:r>
            <a:r>
              <a:rPr lang="en-US" dirty="0" smtClean="0"/>
              <a:t>]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b</a:t>
            </a:r>
            <a:r>
              <a:rPr lang="en-US" dirty="0" smtClean="0"/>
              <a:t>) </a:t>
            </a:r>
            <a:r>
              <a:rPr lang="cs-CZ" dirty="0" smtClean="0"/>
              <a:t>lineárně rostoucího rozdělení na intervalu </a:t>
            </a:r>
            <a:r>
              <a:rPr lang="en-US" dirty="0"/>
              <a:t>[0, </a:t>
            </a:r>
            <a:r>
              <a:rPr lang="en-US" dirty="0">
                <a:latin typeface="Symbol" pitchFamily="18" charset="2"/>
              </a:rPr>
              <a:t>p</a:t>
            </a:r>
            <a:r>
              <a:rPr lang="en-US" dirty="0"/>
              <a:t>/2</a:t>
            </a:r>
            <a:r>
              <a:rPr lang="en-US" dirty="0" smtClean="0"/>
              <a:t>]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Pro obě rozdělení napište příslušnou hustotu pravděpodobnosti, vzorec pro primární estimátor a odvoďte střední hodnotu a rozptyl primárního estimátoru. Které rozdělení vede k estimátoru s menším rozptylem a proč? Jaký význam má </a:t>
            </a:r>
            <a:r>
              <a:rPr lang="cs-CZ" smtClean="0"/>
              <a:t>menší rozptyl </a:t>
            </a:r>
            <a:r>
              <a:rPr lang="cs-CZ" dirty="0" smtClean="0"/>
              <a:t>estimátoru v </a:t>
            </a:r>
            <a:r>
              <a:rPr lang="cs-CZ" smtClean="0"/>
              <a:t>praxi?</a:t>
            </a:r>
            <a:endParaRPr lang="cs-CZ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776648"/>
              </p:ext>
            </p:extLst>
          </p:nvPr>
        </p:nvGraphicFramePr>
        <p:xfrm>
          <a:off x="3491880" y="2276872"/>
          <a:ext cx="183515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3" name="Rovnice" r:id="rId3" imgW="863280" imgH="482400" progId="Equation.3">
                  <p:embed/>
                </p:oleObj>
              </mc:Choice>
              <mc:Fallback>
                <p:oleObj name="Rovnice" r:id="rId3" imgW="86328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276872"/>
                        <a:ext cx="1835150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6227830"/>
      </p:ext>
    </p:extLst>
  </p:cSld>
  <p:clrMapOvr>
    <a:masterClrMapping/>
  </p:clrMapOvr>
</p:sld>
</file>

<file path=ppt/theme/theme1.xml><?xml version="1.0" encoding="utf-8"?>
<a:theme xmlns:a="http://schemas.openxmlformats.org/drawingml/2006/main" name="Hran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4340</TotalTime>
  <Words>43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Hrany</vt:lpstr>
      <vt:lpstr>Microsoft Equation 3.0</vt:lpstr>
      <vt:lpstr>Počítačová grafika III  Monte Carlo estimátory – Cvičení</vt:lpstr>
      <vt:lpstr>Konstrukce estimátorů</vt:lpstr>
    </vt:vector>
  </TitlesOfParts>
  <Company>CTU Prague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 Carlo estimátory - Cvičení - Počítačová grafika III (NPGR010)</dc:title>
  <dc:creator>Jaroslav Křivánek</dc:creator>
  <cp:lastModifiedBy>Jaroslav Křivánek</cp:lastModifiedBy>
  <cp:revision>2818</cp:revision>
  <dcterms:created xsi:type="dcterms:W3CDTF">2006-11-17T09:10:54Z</dcterms:created>
  <dcterms:modified xsi:type="dcterms:W3CDTF">2012-11-11T08:20:12Z</dcterms:modified>
</cp:coreProperties>
</file>